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25-Mar-20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133599"/>
          </a:xfrm>
        </p:spPr>
        <p:txBody>
          <a:bodyPr>
            <a:normAutofit/>
          </a:bodyPr>
          <a:lstStyle/>
          <a:p>
            <a:r>
              <a:rPr lang="en-US" sz="2800" dirty="0">
                <a:solidFill>
                  <a:srgbClr val="C00000"/>
                </a:solidFill>
                <a:latin typeface="Times New Roman" pitchFamily="18" charset="0"/>
                <a:cs typeface="Times New Roman" pitchFamily="18" charset="0"/>
              </a:rPr>
              <a:t>Trademark </a:t>
            </a:r>
            <a:r>
              <a:rPr lang="en-US" sz="2800" dirty="0" smtClean="0">
                <a:solidFill>
                  <a:srgbClr val="C00000"/>
                </a:solidFill>
                <a:latin typeface="Times New Roman" pitchFamily="18" charset="0"/>
                <a:cs typeface="Times New Roman" pitchFamily="18" charset="0"/>
              </a:rPr>
              <a:t>Dilution:  Comparative Advertisement and Disparagement </a:t>
            </a:r>
            <a:endParaRPr lang="en-US" sz="2800" dirty="0">
              <a:solidFill>
                <a:srgbClr val="C0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1447800" y="2971800"/>
            <a:ext cx="6400800" cy="1295400"/>
          </a:xfrm>
        </p:spPr>
        <p:txBody>
          <a:bodyPr>
            <a:normAutofit lnSpcReduction="10000"/>
          </a:bodyPr>
          <a:lstStyle/>
          <a:p>
            <a:r>
              <a:rPr lang="en-US" sz="2400" dirty="0" smtClean="0">
                <a:solidFill>
                  <a:srgbClr val="002060"/>
                </a:solidFill>
                <a:latin typeface="Times New Roman" pitchFamily="18" charset="0"/>
                <a:cs typeface="Times New Roman" pitchFamily="18" charset="0"/>
              </a:rPr>
              <a:t>Unit II: Trademark Law</a:t>
            </a:r>
          </a:p>
          <a:p>
            <a:r>
              <a:rPr lang="en-US" sz="2400" dirty="0" smtClean="0">
                <a:solidFill>
                  <a:srgbClr val="002060"/>
                </a:solidFill>
                <a:latin typeface="Times New Roman" pitchFamily="18" charset="0"/>
                <a:cs typeface="Times New Roman" pitchFamily="18" charset="0"/>
              </a:rPr>
              <a:t>Subject: IPRs Law-I</a:t>
            </a:r>
          </a:p>
          <a:p>
            <a:r>
              <a:rPr lang="en-US" sz="2400" dirty="0" smtClean="0">
                <a:solidFill>
                  <a:srgbClr val="002060"/>
                </a:solidFill>
                <a:latin typeface="Times New Roman" pitchFamily="18" charset="0"/>
                <a:cs typeface="Times New Roman" pitchFamily="18" charset="0"/>
              </a:rPr>
              <a:t>Section: I</a:t>
            </a:r>
            <a:endParaRPr lang="en-US" sz="2400" dirty="0" smtClean="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1676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411162"/>
          </a:xfrm>
        </p:spPr>
        <p:txBody>
          <a:bodyPr>
            <a:normAutofit/>
          </a:bodyPr>
          <a:lstStyle/>
          <a:p>
            <a:pPr algn="l"/>
            <a:r>
              <a:rPr lang="en-US" sz="1800" b="1" i="1" dirty="0" smtClean="0">
                <a:solidFill>
                  <a:srgbClr val="C00000"/>
                </a:solidFill>
                <a:latin typeface="Times New Roman" pitchFamily="18" charset="0"/>
                <a:cs typeface="Times New Roman" pitchFamily="18" charset="0"/>
              </a:rPr>
              <a:t>Trademark Dilution</a:t>
            </a:r>
            <a:endParaRPr lang="en-US" sz="18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76200" y="685800"/>
            <a:ext cx="8915400" cy="6019800"/>
          </a:xfrm>
        </p:spPr>
        <p:txBody>
          <a:bodyPr>
            <a:normAutofit/>
          </a:bodyPr>
          <a:lstStyle/>
          <a:p>
            <a:pPr lvl="0" algn="just">
              <a:spcBef>
                <a:spcPts val="600"/>
              </a:spcBef>
            </a:pPr>
            <a:r>
              <a:rPr lang="en-US" sz="1400" dirty="0">
                <a:solidFill>
                  <a:srgbClr val="002060"/>
                </a:solidFill>
                <a:latin typeface="Times New Roman" pitchFamily="18" charset="0"/>
                <a:cs typeface="Times New Roman" pitchFamily="18" charset="0"/>
              </a:rPr>
              <a:t>The TM Act has the grounds on which trademark infringement can be claimed, such as likelihood of confusion, </a:t>
            </a:r>
            <a:r>
              <a:rPr lang="en-US" sz="1400" i="1" dirty="0">
                <a:solidFill>
                  <a:srgbClr val="002060"/>
                </a:solidFill>
                <a:latin typeface="Times New Roman" pitchFamily="18" charset="0"/>
                <a:cs typeface="Times New Roman" pitchFamily="18" charset="0"/>
              </a:rPr>
              <a:t>likelihood of dilution </a:t>
            </a:r>
            <a:r>
              <a:rPr lang="en-US" sz="1400" dirty="0">
                <a:solidFill>
                  <a:srgbClr val="002060"/>
                </a:solidFill>
                <a:latin typeface="Times New Roman" pitchFamily="18" charset="0"/>
                <a:cs typeface="Times New Roman" pitchFamily="18" charset="0"/>
              </a:rPr>
              <a:t>or </a:t>
            </a:r>
            <a:r>
              <a:rPr lang="en-US" sz="1400" i="1" dirty="0">
                <a:solidFill>
                  <a:srgbClr val="002060"/>
                </a:solidFill>
                <a:latin typeface="Times New Roman" pitchFamily="18" charset="0"/>
                <a:cs typeface="Times New Roman" pitchFamily="18" charset="0"/>
              </a:rPr>
              <a:t>disparagement of a registered trademark</a:t>
            </a:r>
            <a:r>
              <a:rPr lang="en-US" sz="1400" dirty="0">
                <a:solidFill>
                  <a:srgbClr val="002060"/>
                </a:solidFill>
                <a:latin typeface="Times New Roman" pitchFamily="18" charset="0"/>
                <a:cs typeface="Times New Roman" pitchFamily="18" charset="0"/>
              </a:rPr>
              <a:t>, and </a:t>
            </a:r>
            <a:r>
              <a:rPr lang="en-US" sz="1400" i="1" dirty="0">
                <a:solidFill>
                  <a:srgbClr val="002060"/>
                </a:solidFill>
                <a:latin typeface="Times New Roman" pitchFamily="18" charset="0"/>
                <a:cs typeface="Times New Roman" pitchFamily="18" charset="0"/>
              </a:rPr>
              <a:t>comparative advertisement</a:t>
            </a:r>
            <a:r>
              <a:rPr lang="en-US" sz="1400" dirty="0">
                <a:solidFill>
                  <a:srgbClr val="002060"/>
                </a:solidFill>
                <a:latin typeface="Times New Roman" pitchFamily="18" charset="0"/>
                <a:cs typeface="Times New Roman" pitchFamily="18" charset="0"/>
              </a:rPr>
              <a:t>. </a:t>
            </a:r>
          </a:p>
          <a:p>
            <a:pPr algn="just">
              <a:spcBef>
                <a:spcPts val="600"/>
              </a:spcBef>
            </a:pPr>
            <a:r>
              <a:rPr lang="en-US" sz="1400" dirty="0" smtClean="0">
                <a:solidFill>
                  <a:srgbClr val="002060"/>
                </a:solidFill>
                <a:latin typeface="Times New Roman" pitchFamily="18" charset="0"/>
                <a:cs typeface="Times New Roman" pitchFamily="18" charset="0"/>
              </a:rPr>
              <a:t>Dilution is a kind of violation of the trademark law relating to good and services, in which the defendant’s use while not causing a likelihood of confusion, blurs distinctiveness or tarnishes the image of the plaintiff's mark. Therefore, </a:t>
            </a:r>
            <a:r>
              <a:rPr lang="en-US" sz="1400" dirty="0">
                <a:solidFill>
                  <a:srgbClr val="002060"/>
                </a:solidFill>
                <a:latin typeface="Times New Roman" pitchFamily="18" charset="0"/>
                <a:cs typeface="Times New Roman" pitchFamily="18" charset="0"/>
              </a:rPr>
              <a:t>i</a:t>
            </a:r>
            <a:r>
              <a:rPr lang="en-US" sz="1400" dirty="0" smtClean="0">
                <a:solidFill>
                  <a:srgbClr val="002060"/>
                </a:solidFill>
                <a:latin typeface="Times New Roman" pitchFamily="18" charset="0"/>
                <a:cs typeface="Times New Roman" pitchFamily="18" charset="0"/>
              </a:rPr>
              <a:t>t comes in to two forms: like “Mixed Cola” in ‘Coke’ shaped bottles could be term termed ‘</a:t>
            </a:r>
            <a:r>
              <a:rPr lang="en-US" sz="1400" i="1" dirty="0" smtClean="0">
                <a:solidFill>
                  <a:srgbClr val="002060"/>
                </a:solidFill>
                <a:latin typeface="Times New Roman" pitchFamily="18" charset="0"/>
                <a:cs typeface="Times New Roman" pitchFamily="18" charset="0"/>
              </a:rPr>
              <a:t>Blurring’</a:t>
            </a:r>
            <a:r>
              <a:rPr lang="en-US" sz="1400" dirty="0" smtClean="0">
                <a:solidFill>
                  <a:srgbClr val="002060"/>
                </a:solidFill>
                <a:latin typeface="Times New Roman" pitchFamily="18" charset="0"/>
                <a:cs typeface="Times New Roman" pitchFamily="18" charset="0"/>
              </a:rPr>
              <a:t>; and “Coca Cola Whiskey” labeled on ‘Coke’ shaped bottles could be ‘</a:t>
            </a:r>
            <a:r>
              <a:rPr lang="en-US" sz="1400" i="1" dirty="0" err="1">
                <a:solidFill>
                  <a:srgbClr val="002060"/>
                </a:solidFill>
                <a:latin typeface="Times New Roman" pitchFamily="18" charset="0"/>
                <a:cs typeface="Times New Roman" pitchFamily="18" charset="0"/>
              </a:rPr>
              <a:t>T</a:t>
            </a:r>
            <a:r>
              <a:rPr lang="en-US" sz="1400" i="1" dirty="0" err="1" smtClean="0">
                <a:solidFill>
                  <a:srgbClr val="002060"/>
                </a:solidFill>
                <a:latin typeface="Times New Roman" pitchFamily="18" charset="0"/>
                <a:cs typeface="Times New Roman" pitchFamily="18" charset="0"/>
              </a:rPr>
              <a:t>arnishment</a:t>
            </a:r>
            <a:r>
              <a:rPr lang="en-US" sz="1400" i="1" dirty="0" smtClean="0">
                <a:solidFill>
                  <a:srgbClr val="002060"/>
                </a:solidFill>
                <a:latin typeface="Times New Roman" pitchFamily="18" charset="0"/>
                <a:cs typeface="Times New Roman" pitchFamily="18" charset="0"/>
              </a:rPr>
              <a:t>.’</a:t>
            </a:r>
          </a:p>
          <a:p>
            <a:pPr algn="just">
              <a:spcBef>
                <a:spcPts val="600"/>
              </a:spcBef>
            </a:pPr>
            <a:r>
              <a:rPr lang="en-US" sz="1400" dirty="0" smtClean="0">
                <a:solidFill>
                  <a:srgbClr val="002060"/>
                </a:solidFill>
                <a:latin typeface="Times New Roman" pitchFamily="18" charset="0"/>
                <a:cs typeface="Times New Roman" pitchFamily="18" charset="0"/>
              </a:rPr>
              <a:t>Such action of dilutions could be  held as commercial invasion. No unauthorized person could be allowed to  commit such invasion or trespass on the marks or goods under Trademark Law. It could have the effect of  diminishing or weakening the strength and identification value of the trade mark. Hence, Section 29 (4) could come for the help to registered trade mark.</a:t>
            </a:r>
          </a:p>
          <a:p>
            <a:pPr marL="914400" indent="0" algn="just">
              <a:spcBef>
                <a:spcPts val="600"/>
              </a:spcBef>
              <a:buNone/>
            </a:pPr>
            <a:r>
              <a:rPr lang="en-US" sz="1400" i="1" dirty="0" smtClean="0">
                <a:solidFill>
                  <a:srgbClr val="002060"/>
                </a:solidFill>
                <a:latin typeface="Times New Roman" pitchFamily="18" charset="0"/>
                <a:cs typeface="Times New Roman" pitchFamily="18" charset="0"/>
              </a:rPr>
              <a:t> “ A registered trademark is infringed by a person who, not being a registered proprietor or a person using by way of permitted use, uses in the course of trade, a mark which:- a) is identical with or similar to the registered trade marks; and b) is used in relation to goods or services which are not similar to those for which the trademark is registered; and c) the registered trade mark has a reputation in India and the use of the mark without due cause take unfair advantage of, or is detrimental to, the distinctive character or repute of the registered trade mark.”</a:t>
            </a:r>
            <a:endParaRPr lang="en-US" sz="1400" i="1" dirty="0">
              <a:solidFill>
                <a:srgbClr val="002060"/>
              </a:solidFill>
              <a:latin typeface="Times New Roman" pitchFamily="18" charset="0"/>
              <a:cs typeface="Times New Roman" pitchFamily="18" charset="0"/>
            </a:endParaRPr>
          </a:p>
          <a:p>
            <a:pPr algn="just">
              <a:spcBef>
                <a:spcPts val="600"/>
              </a:spcBef>
            </a:pPr>
            <a:r>
              <a:rPr lang="en-US" sz="1400" dirty="0" smtClean="0">
                <a:solidFill>
                  <a:srgbClr val="002060"/>
                </a:solidFill>
                <a:latin typeface="Times New Roman" pitchFamily="18" charset="0"/>
                <a:cs typeface="Times New Roman" pitchFamily="18" charset="0"/>
              </a:rPr>
              <a:t>To get the protection against the dilution, the above given elements in the section 29(4)  have to be established before the courts. There is no presumption of infringement involved with dilution of the marks. </a:t>
            </a:r>
          </a:p>
          <a:p>
            <a:pPr algn="just">
              <a:spcBef>
                <a:spcPts val="600"/>
              </a:spcBef>
            </a:pPr>
            <a:r>
              <a:rPr lang="en-US" sz="1400" dirty="0" smtClean="0">
                <a:solidFill>
                  <a:srgbClr val="002060"/>
                </a:solidFill>
                <a:latin typeface="Times New Roman" pitchFamily="18" charset="0"/>
                <a:cs typeface="Times New Roman" pitchFamily="18" charset="0"/>
              </a:rPr>
              <a:t>The test for recognizing the dilution has been established in the landmark case </a:t>
            </a:r>
            <a:r>
              <a:rPr lang="en-US" sz="1400" b="1" i="1" dirty="0" smtClean="0">
                <a:solidFill>
                  <a:srgbClr val="002060"/>
                </a:solidFill>
                <a:latin typeface="Times New Roman" pitchFamily="18" charset="0"/>
                <a:cs typeface="Times New Roman" pitchFamily="18" charset="0"/>
              </a:rPr>
              <a:t>ITC Limited Vs. Phillip Morris</a:t>
            </a:r>
            <a:r>
              <a:rPr lang="en-US" sz="1400" dirty="0" smtClean="0">
                <a:solidFill>
                  <a:srgbClr val="002060"/>
                </a:solidFill>
                <a:latin typeface="Times New Roman" pitchFamily="18" charset="0"/>
                <a:cs typeface="Times New Roman" pitchFamily="18" charset="0"/>
              </a:rPr>
              <a:t> </a:t>
            </a:r>
            <a:r>
              <a:rPr lang="en-US" sz="1400" b="1" dirty="0" smtClean="0">
                <a:solidFill>
                  <a:srgbClr val="002060"/>
                </a:solidFill>
                <a:latin typeface="Times New Roman" pitchFamily="18" charset="0"/>
                <a:cs typeface="Times New Roman" pitchFamily="18" charset="0"/>
              </a:rPr>
              <a:t>(2010, (42) PTC 572): </a:t>
            </a:r>
            <a:r>
              <a:rPr lang="en-US" sz="1400" i="1" dirty="0" smtClean="0">
                <a:solidFill>
                  <a:srgbClr val="002060"/>
                </a:solidFill>
                <a:latin typeface="Times New Roman" pitchFamily="18" charset="0"/>
                <a:cs typeface="Times New Roman" pitchFamily="18" charset="0"/>
              </a:rPr>
              <a:t>‘There must be a near identification of the two marks or they must have the closest similarity.’</a:t>
            </a:r>
            <a:r>
              <a:rPr lang="en-US" sz="1400" dirty="0" smtClean="0">
                <a:solidFill>
                  <a:srgbClr val="002060"/>
                </a:solidFill>
                <a:latin typeface="Times New Roman" pitchFamily="18" charset="0"/>
                <a:cs typeface="Times New Roman" pitchFamily="18" charset="0"/>
              </a:rPr>
              <a:t> For more detail refer this case.</a:t>
            </a:r>
          </a:p>
          <a:p>
            <a:pPr algn="just">
              <a:spcBef>
                <a:spcPts val="600"/>
              </a:spcBef>
            </a:pPr>
            <a:r>
              <a:rPr lang="en-US" sz="1400" dirty="0" smtClean="0">
                <a:solidFill>
                  <a:srgbClr val="002060"/>
                </a:solidFill>
                <a:latin typeface="Times New Roman" pitchFamily="18" charset="0"/>
                <a:cs typeface="Times New Roman" pitchFamily="18" charset="0"/>
              </a:rPr>
              <a:t>An important case may also </a:t>
            </a:r>
            <a:r>
              <a:rPr lang="en-US" sz="1400" dirty="0">
                <a:solidFill>
                  <a:srgbClr val="002060"/>
                </a:solidFill>
                <a:latin typeface="Times New Roman" pitchFamily="18" charset="0"/>
                <a:cs typeface="Times New Roman" pitchFamily="18" charset="0"/>
              </a:rPr>
              <a:t>be </a:t>
            </a:r>
            <a:r>
              <a:rPr lang="en-US" sz="1400" dirty="0" smtClean="0">
                <a:solidFill>
                  <a:srgbClr val="002060"/>
                </a:solidFill>
                <a:latin typeface="Times New Roman" pitchFamily="18" charset="0"/>
                <a:cs typeface="Times New Roman" pitchFamily="18" charset="0"/>
              </a:rPr>
              <a:t>referred from </a:t>
            </a:r>
            <a:r>
              <a:rPr lang="en-US" sz="1400" dirty="0">
                <a:solidFill>
                  <a:srgbClr val="002060"/>
                </a:solidFill>
                <a:latin typeface="Times New Roman" pitchFamily="18" charset="0"/>
                <a:cs typeface="Times New Roman" pitchFamily="18" charset="0"/>
              </a:rPr>
              <a:t>Case </a:t>
            </a:r>
            <a:r>
              <a:rPr lang="en-US" sz="1400" dirty="0" smtClean="0">
                <a:solidFill>
                  <a:srgbClr val="002060"/>
                </a:solidFill>
                <a:latin typeface="Times New Roman" pitchFamily="18" charset="0"/>
                <a:cs typeface="Times New Roman" pitchFamily="18" charset="0"/>
              </a:rPr>
              <a:t>Material: </a:t>
            </a:r>
            <a:r>
              <a:rPr lang="en-US" sz="1400" b="1" i="1" dirty="0" smtClean="0">
                <a:solidFill>
                  <a:srgbClr val="002060"/>
                </a:solidFill>
                <a:latin typeface="Times New Roman" pitchFamily="18" charset="0"/>
                <a:cs typeface="Times New Roman" pitchFamily="18" charset="0"/>
              </a:rPr>
              <a:t>N. </a:t>
            </a:r>
            <a:r>
              <a:rPr lang="en-US" sz="1400" b="1" i="1" dirty="0" err="1" smtClean="0">
                <a:solidFill>
                  <a:srgbClr val="002060"/>
                </a:solidFill>
                <a:latin typeface="Times New Roman" pitchFamily="18" charset="0"/>
                <a:cs typeface="Times New Roman" pitchFamily="18" charset="0"/>
              </a:rPr>
              <a:t>Ranga</a:t>
            </a:r>
            <a:r>
              <a:rPr lang="en-US" sz="1400" b="1" i="1" dirty="0" smtClean="0">
                <a:solidFill>
                  <a:srgbClr val="002060"/>
                </a:solidFill>
                <a:latin typeface="Times New Roman" pitchFamily="18" charset="0"/>
                <a:cs typeface="Times New Roman" pitchFamily="18" charset="0"/>
              </a:rPr>
              <a:t> </a:t>
            </a:r>
            <a:r>
              <a:rPr lang="en-US" sz="1400" b="1" i="1" dirty="0" err="1" smtClean="0">
                <a:solidFill>
                  <a:srgbClr val="002060"/>
                </a:solidFill>
                <a:latin typeface="Times New Roman" pitchFamily="18" charset="0"/>
                <a:cs typeface="Times New Roman" pitchFamily="18" charset="0"/>
              </a:rPr>
              <a:t>Rao</a:t>
            </a:r>
            <a:r>
              <a:rPr lang="en-US" sz="1400" b="1" i="1" dirty="0" smtClean="0">
                <a:solidFill>
                  <a:srgbClr val="002060"/>
                </a:solidFill>
                <a:latin typeface="Times New Roman" pitchFamily="18" charset="0"/>
                <a:cs typeface="Times New Roman" pitchFamily="18" charset="0"/>
              </a:rPr>
              <a:t> &amp; Sons Vs. Anil </a:t>
            </a:r>
            <a:r>
              <a:rPr lang="en-US" sz="1400" b="1" i="1" dirty="0" err="1" smtClean="0">
                <a:solidFill>
                  <a:srgbClr val="002060"/>
                </a:solidFill>
                <a:latin typeface="Times New Roman" pitchFamily="18" charset="0"/>
                <a:cs typeface="Times New Roman" pitchFamily="18" charset="0"/>
              </a:rPr>
              <a:t>Garg</a:t>
            </a:r>
            <a:r>
              <a:rPr lang="en-US" sz="1400" dirty="0" smtClean="0">
                <a:solidFill>
                  <a:srgbClr val="002060"/>
                </a:solidFill>
                <a:latin typeface="Times New Roman" pitchFamily="18" charset="0"/>
                <a:cs typeface="Times New Roman" pitchFamily="18" charset="0"/>
              </a:rPr>
              <a:t> </a:t>
            </a:r>
            <a:r>
              <a:rPr lang="en-US" sz="1400" b="1" dirty="0" smtClean="0">
                <a:solidFill>
                  <a:srgbClr val="002060"/>
                </a:solidFill>
                <a:latin typeface="Times New Roman" pitchFamily="18" charset="0"/>
                <a:cs typeface="Times New Roman" pitchFamily="18" charset="0"/>
              </a:rPr>
              <a:t>(2006 (32) PTC 15</a:t>
            </a:r>
            <a:r>
              <a:rPr lang="en-US" sz="1400" dirty="0" smtClean="0">
                <a:solidFill>
                  <a:srgbClr val="002060"/>
                </a:solidFill>
                <a:latin typeface="Times New Roman" pitchFamily="18" charset="0"/>
                <a:cs typeface="Times New Roman" pitchFamily="18" charset="0"/>
              </a:rPr>
              <a:t>). Wherein it was held that </a:t>
            </a:r>
            <a:r>
              <a:rPr lang="en-US" sz="1400" i="1" dirty="0" smtClean="0">
                <a:solidFill>
                  <a:srgbClr val="002060"/>
                </a:solidFill>
                <a:latin typeface="Times New Roman" pitchFamily="18" charset="0"/>
                <a:cs typeface="Times New Roman" pitchFamily="18" charset="0"/>
              </a:rPr>
              <a:t>“defendant’s packaging is identical or deceptively similar to that of the plaintiff and the defendants have tried to dilute the marks and pass off  as that of the plaintiff's goods.”</a:t>
            </a:r>
          </a:p>
        </p:txBody>
      </p:sp>
    </p:spTree>
    <p:extLst>
      <p:ext uri="{BB962C8B-B14F-4D97-AF65-F5344CB8AC3E}">
        <p14:creationId xmlns:p14="http://schemas.microsoft.com/office/powerpoint/2010/main" val="2119890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382000" cy="533400"/>
          </a:xfrm>
        </p:spPr>
        <p:txBody>
          <a:bodyPr>
            <a:noAutofit/>
          </a:bodyPr>
          <a:lstStyle/>
          <a:p>
            <a:pPr algn="l"/>
            <a:r>
              <a:rPr lang="en-US" sz="1800" b="1" i="1" dirty="0" smtClean="0">
                <a:solidFill>
                  <a:srgbClr val="C00000"/>
                </a:solidFill>
                <a:latin typeface="Times New Roman" pitchFamily="18" charset="0"/>
                <a:cs typeface="Times New Roman" pitchFamily="18" charset="0"/>
              </a:rPr>
              <a:t>Comparative Advertisement</a:t>
            </a:r>
            <a:endParaRPr lang="en-US" sz="1800"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763000" cy="6019800"/>
          </a:xfrm>
        </p:spPr>
        <p:txBody>
          <a:bodyPr>
            <a:normAutofit/>
          </a:bodyPr>
          <a:lstStyle/>
          <a:p>
            <a:pPr algn="just">
              <a:spcBef>
                <a:spcPts val="1000"/>
              </a:spcBef>
            </a:pPr>
            <a:r>
              <a:rPr lang="en-US" sz="1400" dirty="0" smtClean="0">
                <a:solidFill>
                  <a:srgbClr val="002060"/>
                </a:solidFill>
                <a:latin typeface="Times New Roman" pitchFamily="18" charset="0"/>
                <a:cs typeface="Times New Roman" pitchFamily="18" charset="0"/>
              </a:rPr>
              <a:t>Comparative Advertising can be defined as “advertising that compares one product or service with another or that states that one product works with or is compatible with another.” </a:t>
            </a:r>
          </a:p>
          <a:p>
            <a:pPr algn="just">
              <a:spcBef>
                <a:spcPts val="1000"/>
              </a:spcBef>
            </a:pPr>
            <a:r>
              <a:rPr lang="en-US" sz="1400" dirty="0" smtClean="0">
                <a:solidFill>
                  <a:srgbClr val="002060"/>
                </a:solidFill>
                <a:latin typeface="Times New Roman" pitchFamily="18" charset="0"/>
                <a:cs typeface="Times New Roman" pitchFamily="18" charset="0"/>
              </a:rPr>
              <a:t>Trademarks Act, 1999 has provisions related to comparative advertisement of goods and services under Ss. 29 (6), (7), (8) and 30(1). </a:t>
            </a:r>
          </a:p>
          <a:p>
            <a:pPr algn="just">
              <a:spcBef>
                <a:spcPts val="1000"/>
              </a:spcBef>
            </a:pPr>
            <a:r>
              <a:rPr lang="en-US" sz="1400" dirty="0" smtClean="0">
                <a:solidFill>
                  <a:srgbClr val="002060"/>
                </a:solidFill>
                <a:latin typeface="Times New Roman" pitchFamily="18" charset="0"/>
                <a:cs typeface="Times New Roman" pitchFamily="18" charset="0"/>
              </a:rPr>
              <a:t>Trademark Act, 1999 permits “advertising” under Sec. 30(1) which reads as: </a:t>
            </a:r>
          </a:p>
          <a:p>
            <a:pPr marL="457200" indent="0" algn="just">
              <a:spcBef>
                <a:spcPts val="1000"/>
              </a:spcBef>
              <a:buNone/>
            </a:pPr>
            <a:r>
              <a:rPr lang="en-US" sz="1400" i="1" dirty="0" smtClean="0">
                <a:solidFill>
                  <a:srgbClr val="002060"/>
                </a:solidFill>
                <a:latin typeface="Times New Roman" pitchFamily="18" charset="0"/>
                <a:cs typeface="Times New Roman" pitchFamily="18" charset="0"/>
              </a:rPr>
              <a:t>“Nothing in section 29 shall be preventing the use of registered trademark by any person with the purposes of identifying goods or services as those of the proprietor provided the use:- (a)is in accordance with the honest practices in industrial or commercial matters, and (b)is not such as to take unfair advantage of or be detrimental to the distinctive character or repute of the trade mark.”</a:t>
            </a:r>
          </a:p>
          <a:p>
            <a:pPr>
              <a:spcBef>
                <a:spcPts val="1000"/>
              </a:spcBef>
            </a:pPr>
            <a:r>
              <a:rPr lang="en-US" sz="1400" dirty="0" smtClean="0">
                <a:solidFill>
                  <a:srgbClr val="002060"/>
                </a:solidFill>
                <a:latin typeface="Times New Roman" pitchFamily="18" charset="0"/>
                <a:cs typeface="Times New Roman" pitchFamily="18" charset="0"/>
              </a:rPr>
              <a:t>But, it has certain limitations as infringement of registered trademark under Sec. 29(8) which reads as:</a:t>
            </a:r>
          </a:p>
          <a:p>
            <a:pPr marL="457200" indent="0" algn="just">
              <a:spcBef>
                <a:spcPts val="1000"/>
              </a:spcBef>
              <a:buNone/>
            </a:pPr>
            <a:r>
              <a:rPr lang="en-US" sz="1400" i="1" dirty="0" smtClean="0">
                <a:solidFill>
                  <a:srgbClr val="002060"/>
                </a:solidFill>
                <a:latin typeface="Times New Roman" pitchFamily="18" charset="0"/>
                <a:cs typeface="Times New Roman" pitchFamily="18" charset="0"/>
              </a:rPr>
              <a:t>“A registered trademark is infringed by any advertising of that trademark if such advertising: (a) takes unfair advantage and is contrary to honest practices in industrial or commercial matters; or (b) is detrimental to its distinctive character; or(c) is against the reputation of the trademark.” </a:t>
            </a:r>
          </a:p>
          <a:p>
            <a:pPr marL="0" indent="-285750" algn="just">
              <a:spcBef>
                <a:spcPts val="1000"/>
              </a:spcBef>
            </a:pPr>
            <a:r>
              <a:rPr lang="en-US" sz="1400" dirty="0" smtClean="0">
                <a:solidFill>
                  <a:srgbClr val="002060"/>
                </a:solidFill>
                <a:latin typeface="Times New Roman" pitchFamily="18" charset="0"/>
                <a:cs typeface="Times New Roman" pitchFamily="18" charset="0"/>
              </a:rPr>
              <a:t>In order to satisfy the test of comparative advertisement, the plaintiff has to establish the following key elements: </a:t>
            </a:r>
          </a:p>
          <a:p>
            <a:pPr marL="857250" indent="-400050" algn="just">
              <a:spcBef>
                <a:spcPts val="1000"/>
              </a:spcBef>
              <a:buFont typeface="+mj-lt"/>
              <a:buAutoNum type="romanLcPeriod"/>
            </a:pPr>
            <a:r>
              <a:rPr lang="en-US" sz="1400" dirty="0" smtClean="0">
                <a:solidFill>
                  <a:srgbClr val="002060"/>
                </a:solidFill>
                <a:latin typeface="Times New Roman" pitchFamily="18" charset="0"/>
                <a:cs typeface="Times New Roman" pitchFamily="18" charset="0"/>
              </a:rPr>
              <a:t>A false or misleading statement of fact has been made about his product;</a:t>
            </a:r>
          </a:p>
          <a:p>
            <a:pPr marL="857250" indent="-400050" algn="just">
              <a:spcBef>
                <a:spcPts val="1000"/>
              </a:spcBef>
              <a:buFont typeface="+mj-lt"/>
              <a:buAutoNum type="romanLcPeriod"/>
            </a:pPr>
            <a:r>
              <a:rPr lang="en-US" sz="1400" dirty="0" smtClean="0">
                <a:solidFill>
                  <a:srgbClr val="002060"/>
                </a:solidFill>
                <a:latin typeface="Times New Roman" pitchFamily="18" charset="0"/>
                <a:cs typeface="Times New Roman" pitchFamily="18" charset="0"/>
              </a:rPr>
              <a:t>That the statement is deceiving or has potential to deceive, the substantial segment of prospective consumers; and</a:t>
            </a:r>
          </a:p>
          <a:p>
            <a:pPr marL="857250" indent="-400050" algn="just">
              <a:spcBef>
                <a:spcPts val="1000"/>
              </a:spcBef>
              <a:buFont typeface="+mj-lt"/>
              <a:buAutoNum type="romanLcPeriod"/>
            </a:pPr>
            <a:r>
              <a:rPr lang="en-US" sz="1400" dirty="0" smtClean="0">
                <a:solidFill>
                  <a:srgbClr val="002060"/>
                </a:solidFill>
                <a:latin typeface="Times New Roman" pitchFamily="18" charset="0"/>
                <a:cs typeface="Times New Roman" pitchFamily="18" charset="0"/>
              </a:rPr>
              <a:t>The deception is likely to influence consumer's purchasing decisions. The court will also take into account, the intent of the advertisement, its manner and the effect of the telecast of such a television commercial.</a:t>
            </a:r>
          </a:p>
          <a:p>
            <a:pPr marL="0" indent="-285750" algn="just">
              <a:spcBef>
                <a:spcPts val="1000"/>
              </a:spcBef>
            </a:pPr>
            <a:r>
              <a:rPr lang="en-US" sz="1400" dirty="0" smtClean="0">
                <a:solidFill>
                  <a:srgbClr val="002060"/>
                </a:solidFill>
                <a:latin typeface="Times New Roman" pitchFamily="18" charset="0"/>
                <a:cs typeface="Times New Roman" pitchFamily="18" charset="0"/>
              </a:rPr>
              <a:t>The false, misleading, unfair or deceiving advertising is not protected as  freedom of commercial speech, hence manner and intent of the commercial is  important.</a:t>
            </a:r>
          </a:p>
        </p:txBody>
      </p:sp>
    </p:spTree>
    <p:extLst>
      <p:ext uri="{BB962C8B-B14F-4D97-AF65-F5344CB8AC3E}">
        <p14:creationId xmlns:p14="http://schemas.microsoft.com/office/powerpoint/2010/main" val="2382644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411162"/>
          </a:xfrm>
        </p:spPr>
        <p:txBody>
          <a:bodyPr>
            <a:normAutofit/>
          </a:bodyPr>
          <a:lstStyle/>
          <a:p>
            <a:pPr algn="l"/>
            <a:r>
              <a:rPr lang="en-US" sz="1600" i="1" dirty="0" smtClean="0">
                <a:solidFill>
                  <a:srgbClr val="C00000"/>
                </a:solidFill>
                <a:latin typeface="Times New Roman" pitchFamily="18" charset="0"/>
                <a:cs typeface="Times New Roman" pitchFamily="18" charset="0"/>
              </a:rPr>
              <a:t>Contd..</a:t>
            </a:r>
            <a:endParaRPr lang="en-US" sz="1600"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685800"/>
            <a:ext cx="8382000" cy="5791200"/>
          </a:xfrm>
        </p:spPr>
        <p:txBody>
          <a:bodyPr>
            <a:normAutofit/>
          </a:bodyPr>
          <a:lstStyle/>
          <a:p>
            <a:pPr algn="just">
              <a:spcBef>
                <a:spcPts val="1000"/>
              </a:spcBef>
            </a:pPr>
            <a:r>
              <a:rPr lang="en-US" sz="1400" dirty="0" smtClean="0">
                <a:solidFill>
                  <a:srgbClr val="002060"/>
                </a:solidFill>
                <a:latin typeface="Times New Roman" pitchFamily="18" charset="0"/>
                <a:cs typeface="Times New Roman" pitchFamily="18" charset="0"/>
              </a:rPr>
              <a:t>Refer </a:t>
            </a:r>
            <a:r>
              <a:rPr lang="en-US" sz="1400" dirty="0">
                <a:solidFill>
                  <a:srgbClr val="002060"/>
                </a:solidFill>
                <a:latin typeface="Times New Roman" pitchFamily="18" charset="0"/>
                <a:cs typeface="Times New Roman" pitchFamily="18" charset="0"/>
              </a:rPr>
              <a:t>the case </a:t>
            </a:r>
            <a:r>
              <a:rPr lang="en-US" sz="1400" dirty="0" smtClean="0">
                <a:solidFill>
                  <a:srgbClr val="002060"/>
                </a:solidFill>
                <a:latin typeface="Times New Roman" pitchFamily="18" charset="0"/>
                <a:cs typeface="Times New Roman" pitchFamily="18" charset="0"/>
              </a:rPr>
              <a:t>also given in </a:t>
            </a:r>
            <a:r>
              <a:rPr lang="en-US" sz="1400" dirty="0">
                <a:solidFill>
                  <a:srgbClr val="002060"/>
                </a:solidFill>
                <a:latin typeface="Times New Roman" pitchFamily="18" charset="0"/>
                <a:cs typeface="Times New Roman" pitchFamily="18" charset="0"/>
              </a:rPr>
              <a:t>Case Material</a:t>
            </a:r>
            <a:r>
              <a:rPr lang="en-US" sz="1400" b="1" i="1" dirty="0">
                <a:solidFill>
                  <a:srgbClr val="002060"/>
                </a:solidFill>
                <a:latin typeface="Times New Roman" pitchFamily="18" charset="0"/>
                <a:cs typeface="Times New Roman" pitchFamily="18" charset="0"/>
              </a:rPr>
              <a:t>: Pepsi Co. Inc. v. Hindustan Coca Cola Ltd</a:t>
            </a:r>
            <a:r>
              <a:rPr lang="en-US" sz="1400" dirty="0">
                <a:solidFill>
                  <a:srgbClr val="002060"/>
                </a:solidFill>
                <a:latin typeface="Times New Roman" pitchFamily="18" charset="0"/>
                <a:cs typeface="Times New Roman" pitchFamily="18" charset="0"/>
              </a:rPr>
              <a:t>.   </a:t>
            </a:r>
            <a:r>
              <a:rPr lang="en-US" sz="1400" b="1" dirty="0" smtClean="0">
                <a:solidFill>
                  <a:srgbClr val="002060"/>
                </a:solidFill>
                <a:latin typeface="Times New Roman" pitchFamily="18" charset="0"/>
                <a:cs typeface="Times New Roman" pitchFamily="18" charset="0"/>
              </a:rPr>
              <a:t>(2003 </a:t>
            </a:r>
            <a:r>
              <a:rPr lang="en-US" sz="1400" b="1" dirty="0">
                <a:solidFill>
                  <a:srgbClr val="002060"/>
                </a:solidFill>
                <a:latin typeface="Times New Roman" pitchFamily="18" charset="0"/>
                <a:cs typeface="Times New Roman" pitchFamily="18" charset="0"/>
              </a:rPr>
              <a:t>(27) PTC </a:t>
            </a:r>
            <a:r>
              <a:rPr lang="en-US" sz="1400" b="1" dirty="0" smtClean="0">
                <a:solidFill>
                  <a:srgbClr val="002060"/>
                </a:solidFill>
                <a:latin typeface="Times New Roman" pitchFamily="18" charset="0"/>
                <a:cs typeface="Times New Roman" pitchFamily="18" charset="0"/>
              </a:rPr>
              <a:t>305)</a:t>
            </a:r>
            <a:r>
              <a:rPr lang="en-US" sz="1400" dirty="0" smtClean="0">
                <a:solidFill>
                  <a:srgbClr val="002060"/>
                </a:solidFill>
                <a:latin typeface="Times New Roman" pitchFamily="18" charset="0"/>
                <a:cs typeface="Times New Roman" pitchFamily="18" charset="0"/>
              </a:rPr>
              <a:t>;   Wherein it has been observed that “it </a:t>
            </a:r>
            <a:r>
              <a:rPr lang="en-US" sz="1400" dirty="0">
                <a:solidFill>
                  <a:srgbClr val="002060"/>
                </a:solidFill>
                <a:latin typeface="Times New Roman" pitchFamily="18" charset="0"/>
                <a:cs typeface="Times New Roman" pitchFamily="18" charset="0"/>
              </a:rPr>
              <a:t>is now a settled law that mere puffing of goods is not actionable. Tradesman can say his goods are best or better. </a:t>
            </a:r>
            <a:r>
              <a:rPr lang="en-US" sz="1400" dirty="0" smtClean="0">
                <a:solidFill>
                  <a:srgbClr val="002060"/>
                </a:solidFill>
                <a:latin typeface="Times New Roman" pitchFamily="18" charset="0"/>
                <a:cs typeface="Times New Roman" pitchFamily="18" charset="0"/>
              </a:rPr>
              <a:t>But, </a:t>
            </a:r>
            <a:r>
              <a:rPr lang="en-US" sz="1400" i="1" dirty="0">
                <a:solidFill>
                  <a:srgbClr val="002060"/>
                </a:solidFill>
                <a:latin typeface="Times New Roman" pitchFamily="18" charset="0"/>
                <a:cs typeface="Times New Roman" pitchFamily="18" charset="0"/>
              </a:rPr>
              <a:t>by comparison the tradesman cannot slander nor defame the goods of the competitor nor can call it bad or inferior</a:t>
            </a:r>
            <a:r>
              <a:rPr lang="en-US" sz="1400" dirty="0" smtClean="0">
                <a:solidFill>
                  <a:srgbClr val="002060"/>
                </a:solidFill>
                <a:latin typeface="Times New Roman" pitchFamily="18" charset="0"/>
                <a:cs typeface="Times New Roman" pitchFamily="18" charset="0"/>
              </a:rPr>
              <a:t>.”</a:t>
            </a:r>
          </a:p>
          <a:p>
            <a:pPr algn="just">
              <a:spcBef>
                <a:spcPts val="1000"/>
              </a:spcBef>
            </a:pPr>
            <a:r>
              <a:rPr lang="en-US" sz="1400" dirty="0" smtClean="0">
                <a:solidFill>
                  <a:srgbClr val="002060"/>
                </a:solidFill>
                <a:latin typeface="Times New Roman" pitchFamily="18" charset="0"/>
                <a:cs typeface="Times New Roman" pitchFamily="18" charset="0"/>
              </a:rPr>
              <a:t> </a:t>
            </a:r>
            <a:r>
              <a:rPr lang="en-US" sz="1400" b="1" i="1" dirty="0" smtClean="0">
                <a:solidFill>
                  <a:srgbClr val="002060"/>
                </a:solidFill>
                <a:latin typeface="Times New Roman" pitchFamily="18" charset="0"/>
                <a:cs typeface="Times New Roman" pitchFamily="18" charset="0"/>
              </a:rPr>
              <a:t>Reckitt </a:t>
            </a:r>
            <a:r>
              <a:rPr lang="en-US" sz="1400" b="1" i="1" dirty="0">
                <a:solidFill>
                  <a:srgbClr val="002060"/>
                </a:solidFill>
                <a:latin typeface="Times New Roman" pitchFamily="18" charset="0"/>
                <a:cs typeface="Times New Roman" pitchFamily="18" charset="0"/>
              </a:rPr>
              <a:t>&amp; Colman of India Ltd. v. Kiwi T.T.K. Ltd</a:t>
            </a:r>
            <a:r>
              <a:rPr lang="en-US" sz="1400" dirty="0" smtClean="0">
                <a:solidFill>
                  <a:srgbClr val="002060"/>
                </a:solidFill>
                <a:latin typeface="Times New Roman" pitchFamily="18" charset="0"/>
                <a:cs typeface="Times New Roman" pitchFamily="18" charset="0"/>
              </a:rPr>
              <a:t>, </a:t>
            </a:r>
            <a:r>
              <a:rPr lang="en-US" sz="1400" b="1" dirty="0" smtClean="0">
                <a:solidFill>
                  <a:srgbClr val="002060"/>
                </a:solidFill>
                <a:latin typeface="Times New Roman" pitchFamily="18" charset="0"/>
                <a:cs typeface="Times New Roman" pitchFamily="18" charset="0"/>
              </a:rPr>
              <a:t>(1999 (16) PTC 393) </a:t>
            </a:r>
            <a:r>
              <a:rPr lang="en-US" sz="1400" dirty="0" smtClean="0">
                <a:solidFill>
                  <a:srgbClr val="002060"/>
                </a:solidFill>
                <a:latin typeface="Times New Roman" pitchFamily="18" charset="0"/>
                <a:cs typeface="Times New Roman" pitchFamily="18" charset="0"/>
              </a:rPr>
              <a:t>Wherein </a:t>
            </a:r>
            <a:r>
              <a:rPr lang="en-US" sz="1400" dirty="0">
                <a:solidFill>
                  <a:srgbClr val="002060"/>
                </a:solidFill>
                <a:latin typeface="Times New Roman" pitchFamily="18" charset="0"/>
                <a:cs typeface="Times New Roman" pitchFamily="18" charset="0"/>
              </a:rPr>
              <a:t>the advertisement was regarded as comparative advertisement and five principles laid down by the Court to decide as to whether a party is entitled to an injunction were as under:-</a:t>
            </a:r>
          </a:p>
          <a:p>
            <a:pPr marL="457200" indent="0" algn="just">
              <a:spcBef>
                <a:spcPts val="1000"/>
              </a:spcBef>
              <a:buNone/>
            </a:pPr>
            <a:r>
              <a:rPr lang="en-US" sz="1400" dirty="0">
                <a:solidFill>
                  <a:srgbClr val="002060"/>
                </a:solidFill>
                <a:latin typeface="Times New Roman" pitchFamily="18" charset="0"/>
                <a:cs typeface="Times New Roman" pitchFamily="18" charset="0"/>
              </a:rPr>
              <a:t>1.	A tradesman is entitled to declare his goods to be best in the words, even though the declaration is untrue.</a:t>
            </a:r>
          </a:p>
          <a:p>
            <a:pPr marL="457200" indent="0" algn="just">
              <a:spcBef>
                <a:spcPts val="1000"/>
              </a:spcBef>
              <a:buNone/>
            </a:pPr>
            <a:r>
              <a:rPr lang="en-US" sz="1400" dirty="0">
                <a:solidFill>
                  <a:srgbClr val="002060"/>
                </a:solidFill>
                <a:latin typeface="Times New Roman" pitchFamily="18" charset="0"/>
                <a:cs typeface="Times New Roman" pitchFamily="18" charset="0"/>
              </a:rPr>
              <a:t>2.	He can also say that my goods are better than his competitors, even though such statement is untrue.</a:t>
            </a:r>
          </a:p>
          <a:p>
            <a:pPr marL="457200" indent="0" algn="just">
              <a:spcBef>
                <a:spcPts val="1000"/>
              </a:spcBef>
              <a:buNone/>
            </a:pPr>
            <a:r>
              <a:rPr lang="en-US" sz="1400" dirty="0">
                <a:solidFill>
                  <a:srgbClr val="002060"/>
                </a:solidFill>
                <a:latin typeface="Times New Roman" pitchFamily="18" charset="0"/>
                <a:cs typeface="Times New Roman" pitchFamily="18" charset="0"/>
              </a:rPr>
              <a:t>3.	For the purpose of saying that his goods are the best in the world or his goods are better than his competitors', he can even compare the advantages of his goods over the goods of others.</a:t>
            </a:r>
          </a:p>
          <a:p>
            <a:pPr marL="457200" indent="0" algn="just">
              <a:spcBef>
                <a:spcPts val="1000"/>
              </a:spcBef>
              <a:buNone/>
            </a:pPr>
            <a:r>
              <a:rPr lang="en-US" sz="1400" dirty="0">
                <a:solidFill>
                  <a:srgbClr val="002060"/>
                </a:solidFill>
                <a:latin typeface="Times New Roman" pitchFamily="18" charset="0"/>
                <a:cs typeface="Times New Roman" pitchFamily="18" charset="0"/>
              </a:rPr>
              <a:t>4.	He, however, cannot while saying his goods are better than his competitors', say that his competitors' goods are bad. If he says so, he really slanders the goods of his competitors. In other words he defames his competitors and their goods, which is not permissible. </a:t>
            </a:r>
          </a:p>
          <a:p>
            <a:pPr marL="800100" algn="just">
              <a:spcBef>
                <a:spcPts val="1000"/>
              </a:spcBef>
              <a:buAutoNum type="arabicPeriod" startAt="5"/>
            </a:pPr>
            <a:r>
              <a:rPr lang="en-US" sz="1400" dirty="0" smtClean="0">
                <a:solidFill>
                  <a:srgbClr val="002060"/>
                </a:solidFill>
                <a:latin typeface="Times New Roman" pitchFamily="18" charset="0"/>
                <a:cs typeface="Times New Roman" pitchFamily="18" charset="0"/>
              </a:rPr>
              <a:t>If </a:t>
            </a:r>
            <a:r>
              <a:rPr lang="en-US" sz="1400" dirty="0">
                <a:solidFill>
                  <a:srgbClr val="002060"/>
                </a:solidFill>
                <a:latin typeface="Times New Roman" pitchFamily="18" charset="0"/>
                <a:cs typeface="Times New Roman" pitchFamily="18" charset="0"/>
              </a:rPr>
              <a:t>there is no defamation to the goods or to the manufacturer of such goods no action lies, but if there is such defamation an action lies and if an action lies for recovery of damages for defamation, then the </a:t>
            </a:r>
            <a:r>
              <a:rPr lang="en-US" sz="1400" dirty="0" smtClean="0">
                <a:solidFill>
                  <a:srgbClr val="002060"/>
                </a:solidFill>
                <a:latin typeface="Times New Roman" pitchFamily="18" charset="0"/>
                <a:cs typeface="Times New Roman" pitchFamily="18" charset="0"/>
              </a:rPr>
              <a:t>Court </a:t>
            </a:r>
            <a:r>
              <a:rPr lang="en-US" sz="1400" dirty="0">
                <a:solidFill>
                  <a:srgbClr val="002060"/>
                </a:solidFill>
                <a:latin typeface="Times New Roman" pitchFamily="18" charset="0"/>
                <a:cs typeface="Times New Roman" pitchFamily="18" charset="0"/>
              </a:rPr>
              <a:t>is also competent to grant an order of injunction restraining repetition of such defamation</a:t>
            </a:r>
            <a:r>
              <a:rPr lang="en-US" sz="1400" dirty="0" smtClean="0">
                <a:solidFill>
                  <a:srgbClr val="002060"/>
                </a:solidFill>
                <a:latin typeface="Times New Roman" pitchFamily="18" charset="0"/>
                <a:cs typeface="Times New Roman" pitchFamily="18" charset="0"/>
              </a:rPr>
              <a:t>.</a:t>
            </a:r>
          </a:p>
          <a:p>
            <a:pPr marL="0" lvl="0" indent="-285750" algn="just">
              <a:spcBef>
                <a:spcPts val="1000"/>
              </a:spcBef>
            </a:pPr>
            <a:r>
              <a:rPr lang="en-US" sz="1400" dirty="0">
                <a:solidFill>
                  <a:srgbClr val="002060"/>
                </a:solidFill>
                <a:latin typeface="Times New Roman" pitchFamily="18" charset="0"/>
                <a:cs typeface="Times New Roman" pitchFamily="18" charset="0"/>
              </a:rPr>
              <a:t>Refer </a:t>
            </a:r>
            <a:r>
              <a:rPr lang="en-US" sz="1400" dirty="0" smtClean="0">
                <a:solidFill>
                  <a:srgbClr val="002060"/>
                </a:solidFill>
                <a:latin typeface="Times New Roman" pitchFamily="18" charset="0"/>
                <a:cs typeface="Times New Roman" pitchFamily="18" charset="0"/>
              </a:rPr>
              <a:t>these </a:t>
            </a:r>
            <a:r>
              <a:rPr lang="en-US" sz="1400" dirty="0">
                <a:solidFill>
                  <a:srgbClr val="002060"/>
                </a:solidFill>
                <a:latin typeface="Times New Roman" pitchFamily="18" charset="0"/>
                <a:cs typeface="Times New Roman" pitchFamily="18" charset="0"/>
              </a:rPr>
              <a:t>cases </a:t>
            </a:r>
            <a:r>
              <a:rPr lang="en-US" sz="1400" dirty="0" smtClean="0">
                <a:solidFill>
                  <a:srgbClr val="002060"/>
                </a:solidFill>
                <a:latin typeface="Times New Roman" pitchFamily="18" charset="0"/>
                <a:cs typeface="Times New Roman" pitchFamily="18" charset="0"/>
              </a:rPr>
              <a:t>also: </a:t>
            </a:r>
            <a:r>
              <a:rPr lang="en-US" sz="1400" b="1" i="1" dirty="0">
                <a:solidFill>
                  <a:srgbClr val="002060"/>
                </a:solidFill>
                <a:latin typeface="Times New Roman" pitchFamily="18" charset="0"/>
                <a:cs typeface="Times New Roman" pitchFamily="18" charset="0"/>
              </a:rPr>
              <a:t>Reckitt &amp; Colman of India Ltd. Vs. M.P </a:t>
            </a:r>
            <a:r>
              <a:rPr lang="en-US" sz="1400" b="1" i="1" dirty="0" err="1">
                <a:solidFill>
                  <a:srgbClr val="002060"/>
                </a:solidFill>
                <a:latin typeface="Times New Roman" pitchFamily="18" charset="0"/>
                <a:cs typeface="Times New Roman" pitchFamily="18" charset="0"/>
              </a:rPr>
              <a:t>Ramchandran</a:t>
            </a:r>
            <a:r>
              <a:rPr lang="en-US" sz="1400" b="1" i="1" dirty="0">
                <a:solidFill>
                  <a:srgbClr val="002060"/>
                </a:solidFill>
                <a:latin typeface="Times New Roman" pitchFamily="18" charset="0"/>
                <a:cs typeface="Times New Roman" pitchFamily="18" charset="0"/>
              </a:rPr>
              <a:t> </a:t>
            </a:r>
            <a:r>
              <a:rPr lang="en-US" sz="1400" b="1" dirty="0">
                <a:solidFill>
                  <a:srgbClr val="002060"/>
                </a:solidFill>
                <a:latin typeface="Times New Roman" pitchFamily="18" charset="0"/>
                <a:cs typeface="Times New Roman" pitchFamily="18" charset="0"/>
              </a:rPr>
              <a:t>(1999 (16) PTC 741); </a:t>
            </a:r>
            <a:r>
              <a:rPr lang="en-US" sz="1400" b="1" i="1" dirty="0" err="1">
                <a:solidFill>
                  <a:srgbClr val="002060"/>
                </a:solidFill>
                <a:latin typeface="Times New Roman" pitchFamily="18" charset="0"/>
                <a:cs typeface="Times New Roman" pitchFamily="18" charset="0"/>
              </a:rPr>
              <a:t>Annamalayar</a:t>
            </a:r>
            <a:r>
              <a:rPr lang="en-US" sz="1400" b="1" i="1" dirty="0">
                <a:solidFill>
                  <a:srgbClr val="002060"/>
                </a:solidFill>
                <a:latin typeface="Times New Roman" pitchFamily="18" charset="0"/>
                <a:cs typeface="Times New Roman" pitchFamily="18" charset="0"/>
              </a:rPr>
              <a:t> Agencies Vs. VVS &amp; Sons Pvt. Ltd. </a:t>
            </a:r>
            <a:r>
              <a:rPr lang="en-US" sz="1400" b="1" dirty="0">
                <a:solidFill>
                  <a:srgbClr val="002060"/>
                </a:solidFill>
                <a:latin typeface="Times New Roman" pitchFamily="18" charset="0"/>
                <a:cs typeface="Times New Roman" pitchFamily="18" charset="0"/>
              </a:rPr>
              <a:t>(2008 (38) PTC, 37). </a:t>
            </a:r>
            <a:endParaRPr lang="en-US" sz="1400" b="1" dirty="0" smtClean="0">
              <a:solidFill>
                <a:srgbClr val="002060"/>
              </a:solidFill>
              <a:latin typeface="Times New Roman" pitchFamily="18" charset="0"/>
              <a:cs typeface="Times New Roman" pitchFamily="18" charset="0"/>
            </a:endParaRPr>
          </a:p>
          <a:p>
            <a:pPr marL="0" lvl="0" indent="-285750" algn="just">
              <a:spcBef>
                <a:spcPts val="600"/>
              </a:spcBef>
            </a:pPr>
            <a:endParaRPr lang="en-US" sz="14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557696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609600"/>
          </a:xfrm>
        </p:spPr>
        <p:txBody>
          <a:bodyPr>
            <a:normAutofit/>
          </a:bodyPr>
          <a:lstStyle/>
          <a:p>
            <a:pPr algn="l"/>
            <a:r>
              <a:rPr lang="en-US" sz="1800" b="1" i="1" dirty="0" smtClean="0">
                <a:solidFill>
                  <a:srgbClr val="C00000"/>
                </a:solidFill>
                <a:latin typeface="Times New Roman" pitchFamily="18" charset="0"/>
                <a:cs typeface="Times New Roman" pitchFamily="18" charset="0"/>
              </a:rPr>
              <a:t>Disparagement</a:t>
            </a:r>
            <a:endParaRPr lang="en-US" sz="18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019800"/>
          </a:xfrm>
        </p:spPr>
        <p:txBody>
          <a:bodyPr>
            <a:normAutofit/>
          </a:bodyPr>
          <a:lstStyle/>
          <a:p>
            <a:pPr algn="just">
              <a:spcBef>
                <a:spcPts val="1000"/>
              </a:spcBef>
            </a:pPr>
            <a:r>
              <a:rPr lang="en-US" sz="1400" dirty="0">
                <a:solidFill>
                  <a:srgbClr val="002060"/>
                </a:solidFill>
                <a:latin typeface="Times New Roman" pitchFamily="18" charset="0"/>
                <a:cs typeface="Times New Roman" pitchFamily="18" charset="0"/>
              </a:rPr>
              <a:t>As per </a:t>
            </a:r>
            <a:r>
              <a:rPr lang="en-US" sz="1400" dirty="0" smtClean="0">
                <a:solidFill>
                  <a:srgbClr val="002060"/>
                </a:solidFill>
                <a:latin typeface="Times New Roman" pitchFamily="18" charset="0"/>
                <a:cs typeface="Times New Roman" pitchFamily="18" charset="0"/>
              </a:rPr>
              <a:t>Webster's </a:t>
            </a:r>
            <a:r>
              <a:rPr lang="en-US" sz="1400" dirty="0">
                <a:solidFill>
                  <a:srgbClr val="002060"/>
                </a:solidFill>
                <a:latin typeface="Times New Roman" pitchFamily="18" charset="0"/>
                <a:cs typeface="Times New Roman" pitchFamily="18" charset="0"/>
              </a:rPr>
              <a:t>Comprehensive Dictionary, Disparagement means, “to speak of slightingly, undervalue, to bring discredit or dishonor upon, the act of depreciating, derogation, a condition of low estimation or valuation, a reproach, disgrace, an unjust classing or comparison with that which is of less worth, and degradation.” </a:t>
            </a:r>
            <a:r>
              <a:rPr lang="en-US" sz="1400" dirty="0" smtClean="0">
                <a:solidFill>
                  <a:srgbClr val="002060"/>
                </a:solidFill>
                <a:latin typeface="Times New Roman" pitchFamily="18" charset="0"/>
                <a:cs typeface="Times New Roman" pitchFamily="18" charset="0"/>
              </a:rPr>
              <a:t>The </a:t>
            </a:r>
            <a:r>
              <a:rPr lang="en-US" sz="1400" dirty="0">
                <a:solidFill>
                  <a:srgbClr val="002060"/>
                </a:solidFill>
                <a:latin typeface="Times New Roman" pitchFamily="18" charset="0"/>
                <a:cs typeface="Times New Roman" pitchFamily="18" charset="0"/>
              </a:rPr>
              <a:t>Concise Oxford Dictionary defines disparage as under, “to bring dis-credit on, slightingly of and depreciate.” </a:t>
            </a:r>
            <a:endParaRPr lang="en-US" sz="1400" dirty="0" smtClean="0">
              <a:solidFill>
                <a:srgbClr val="002060"/>
              </a:solidFill>
              <a:latin typeface="Times New Roman" pitchFamily="18" charset="0"/>
              <a:cs typeface="Times New Roman" pitchFamily="18" charset="0"/>
            </a:endParaRPr>
          </a:p>
          <a:p>
            <a:pPr algn="just">
              <a:spcBef>
                <a:spcPts val="1000"/>
              </a:spcBef>
            </a:pPr>
            <a:r>
              <a:rPr lang="en-US" sz="1400" dirty="0" smtClean="0">
                <a:solidFill>
                  <a:srgbClr val="002060"/>
                </a:solidFill>
                <a:latin typeface="Times New Roman" pitchFamily="18" charset="0"/>
                <a:cs typeface="Times New Roman" pitchFamily="18" charset="0"/>
              </a:rPr>
              <a:t>In legal sense, disparagement is a false and injurious statement that discredits or detracts from the reputation of another’s property, product or business. In </a:t>
            </a:r>
            <a:r>
              <a:rPr lang="en-US" sz="1400" dirty="0">
                <a:solidFill>
                  <a:srgbClr val="002060"/>
                </a:solidFill>
                <a:latin typeface="Times New Roman" pitchFamily="18" charset="0"/>
                <a:cs typeface="Times New Roman" pitchFamily="18" charset="0"/>
              </a:rPr>
              <a:t>the electronic </a:t>
            </a:r>
            <a:r>
              <a:rPr lang="en-US" sz="1400" dirty="0" smtClean="0">
                <a:solidFill>
                  <a:srgbClr val="002060"/>
                </a:solidFill>
                <a:latin typeface="Times New Roman" pitchFamily="18" charset="0"/>
                <a:cs typeface="Times New Roman" pitchFamily="18" charset="0"/>
              </a:rPr>
              <a:t>media, </a:t>
            </a:r>
            <a:r>
              <a:rPr lang="en-US" sz="1400" dirty="0">
                <a:solidFill>
                  <a:srgbClr val="002060"/>
                </a:solidFill>
                <a:latin typeface="Times New Roman" pitchFamily="18" charset="0"/>
                <a:cs typeface="Times New Roman" pitchFamily="18" charset="0"/>
              </a:rPr>
              <a:t>the disparaging message is conveyed to the viewer by repeatedly showing the commercial everyday thereby ensuring that the viewer’s get clear message as the said commercial leaves an indelible impression in their mind. </a:t>
            </a:r>
            <a:endParaRPr lang="en-US" sz="1400" dirty="0" smtClean="0">
              <a:solidFill>
                <a:srgbClr val="002060"/>
              </a:solidFill>
              <a:latin typeface="Times New Roman" pitchFamily="18" charset="0"/>
              <a:cs typeface="Times New Roman" pitchFamily="18" charset="0"/>
            </a:endParaRPr>
          </a:p>
          <a:p>
            <a:pPr algn="just">
              <a:spcBef>
                <a:spcPts val="1000"/>
              </a:spcBef>
            </a:pPr>
            <a:r>
              <a:rPr lang="en-US" sz="1400" dirty="0">
                <a:solidFill>
                  <a:srgbClr val="002060"/>
                </a:solidFill>
                <a:latin typeface="Times New Roman" pitchFamily="18" charset="0"/>
                <a:cs typeface="Times New Roman" pitchFamily="18" charset="0"/>
              </a:rPr>
              <a:t>Trademarks Act, 1999 has provisions related to comparative advertisement of goods and services under Ss. 29 (6), (7), (8) and 30(1). </a:t>
            </a:r>
            <a:endParaRPr lang="en-US" sz="1400" dirty="0" smtClean="0">
              <a:solidFill>
                <a:srgbClr val="002060"/>
              </a:solidFill>
              <a:latin typeface="Times New Roman" pitchFamily="18" charset="0"/>
              <a:cs typeface="Times New Roman" pitchFamily="18" charset="0"/>
            </a:endParaRPr>
          </a:p>
          <a:p>
            <a:pPr algn="just">
              <a:spcBef>
                <a:spcPts val="1000"/>
              </a:spcBef>
            </a:pPr>
            <a:r>
              <a:rPr lang="en-US" sz="1400" dirty="0" smtClean="0">
                <a:solidFill>
                  <a:srgbClr val="002060"/>
                </a:solidFill>
                <a:latin typeface="Times New Roman" pitchFamily="18" charset="0"/>
                <a:cs typeface="Times New Roman" pitchFamily="18" charset="0"/>
              </a:rPr>
              <a:t>To </a:t>
            </a:r>
            <a:r>
              <a:rPr lang="en-US" sz="1400" dirty="0">
                <a:solidFill>
                  <a:srgbClr val="002060"/>
                </a:solidFill>
                <a:latin typeface="Times New Roman" pitchFamily="18" charset="0"/>
                <a:cs typeface="Times New Roman" pitchFamily="18" charset="0"/>
              </a:rPr>
              <a:t>decide the question of disparagement; we have to keep the following factors in mind namely: </a:t>
            </a:r>
            <a:r>
              <a:rPr lang="en-US" sz="1400" dirty="0" smtClean="0">
                <a:solidFill>
                  <a:srgbClr val="002060"/>
                </a:solidFill>
                <a:latin typeface="Times New Roman" pitchFamily="18" charset="0"/>
                <a:cs typeface="Times New Roman" pitchFamily="18" charset="0"/>
              </a:rPr>
              <a:t>1) Intent </a:t>
            </a:r>
            <a:r>
              <a:rPr lang="en-US" sz="1400" dirty="0">
                <a:solidFill>
                  <a:srgbClr val="002060"/>
                </a:solidFill>
                <a:latin typeface="Times New Roman" pitchFamily="18" charset="0"/>
                <a:cs typeface="Times New Roman" pitchFamily="18" charset="0"/>
              </a:rPr>
              <a:t>of commercial; 2) Manner of the commercial 3) Story line of the commercial and the message sought to be conveyed by the </a:t>
            </a:r>
            <a:r>
              <a:rPr lang="en-US" sz="1400" dirty="0" smtClean="0">
                <a:solidFill>
                  <a:srgbClr val="002060"/>
                </a:solidFill>
                <a:latin typeface="Times New Roman" pitchFamily="18" charset="0"/>
                <a:cs typeface="Times New Roman" pitchFamily="18" charset="0"/>
              </a:rPr>
              <a:t>commercial.</a:t>
            </a:r>
          </a:p>
          <a:p>
            <a:pPr algn="just">
              <a:spcBef>
                <a:spcPts val="1000"/>
              </a:spcBef>
            </a:pPr>
            <a:r>
              <a:rPr lang="en-US" sz="1400" dirty="0">
                <a:solidFill>
                  <a:srgbClr val="002060"/>
                </a:solidFill>
                <a:latin typeface="Times New Roman" pitchFamily="18" charset="0"/>
                <a:cs typeface="Times New Roman" pitchFamily="18" charset="0"/>
              </a:rPr>
              <a:t>If the manner is ridiculing or the condemning product of the competitor that it amounts to disparaging but if the manner is only to show one's product better or best without derogating other's product then that is not actionable. Mere puffing of goods is not actionable. Tradesman can say his goods are best or better .But by comparison the tradesman cannot slander nor defame the goods of the competitor nor can call it bad or inferior</a:t>
            </a:r>
            <a:r>
              <a:rPr lang="en-US" sz="1400" dirty="0" smtClean="0">
                <a:solidFill>
                  <a:srgbClr val="002060"/>
                </a:solidFill>
                <a:latin typeface="Times New Roman" pitchFamily="18" charset="0"/>
                <a:cs typeface="Times New Roman" pitchFamily="18" charset="0"/>
              </a:rPr>
              <a:t>.</a:t>
            </a:r>
          </a:p>
          <a:p>
            <a:pPr algn="just">
              <a:spcBef>
                <a:spcPts val="1000"/>
              </a:spcBef>
            </a:pPr>
            <a:r>
              <a:rPr lang="en-US" sz="1400" dirty="0" smtClean="0">
                <a:solidFill>
                  <a:srgbClr val="002060"/>
                </a:solidFill>
                <a:latin typeface="Times New Roman" pitchFamily="18" charset="0"/>
                <a:cs typeface="Times New Roman" pitchFamily="18" charset="0"/>
              </a:rPr>
              <a:t>Refer the case given in Case Material: </a:t>
            </a:r>
            <a:r>
              <a:rPr lang="en-US" sz="1400" b="1" i="1" dirty="0" err="1" smtClean="0">
                <a:solidFill>
                  <a:srgbClr val="002060"/>
                </a:solidFill>
                <a:latin typeface="Times New Roman" pitchFamily="18" charset="0"/>
                <a:cs typeface="Times New Roman" pitchFamily="18" charset="0"/>
              </a:rPr>
              <a:t>Dabur</a:t>
            </a:r>
            <a:r>
              <a:rPr lang="en-US" sz="1400" b="1" i="1" dirty="0" smtClean="0">
                <a:solidFill>
                  <a:srgbClr val="002060"/>
                </a:solidFill>
                <a:latin typeface="Times New Roman" pitchFamily="18" charset="0"/>
                <a:cs typeface="Times New Roman" pitchFamily="18" charset="0"/>
              </a:rPr>
              <a:t> India Ltd. Vs. Colgate Palmolive India Ltd</a:t>
            </a:r>
            <a:r>
              <a:rPr lang="en-US" sz="1400" b="1" dirty="0" smtClean="0">
                <a:solidFill>
                  <a:srgbClr val="002060"/>
                </a:solidFill>
                <a:latin typeface="Times New Roman" pitchFamily="18" charset="0"/>
                <a:cs typeface="Times New Roman" pitchFamily="18" charset="0"/>
              </a:rPr>
              <a:t>. (AIR 2005 DEL </a:t>
            </a:r>
            <a:r>
              <a:rPr lang="en-US" sz="1400" b="1" dirty="0">
                <a:solidFill>
                  <a:srgbClr val="002060"/>
                </a:solidFill>
                <a:latin typeface="Times New Roman" pitchFamily="18" charset="0"/>
                <a:cs typeface="Times New Roman" pitchFamily="18" charset="0"/>
              </a:rPr>
              <a:t>102) </a:t>
            </a:r>
            <a:r>
              <a:rPr lang="en-US" sz="1400" b="1" dirty="0" smtClean="0">
                <a:solidFill>
                  <a:srgbClr val="002060"/>
                </a:solidFill>
                <a:latin typeface="Times New Roman" pitchFamily="18" charset="0"/>
                <a:cs typeface="Times New Roman" pitchFamily="18" charset="0"/>
              </a:rPr>
              <a:t>“</a:t>
            </a:r>
            <a:r>
              <a:rPr lang="en-US" sz="1400" i="1" dirty="0" smtClean="0">
                <a:solidFill>
                  <a:srgbClr val="002060"/>
                </a:solidFill>
                <a:latin typeface="Times New Roman" pitchFamily="18" charset="0"/>
                <a:cs typeface="Times New Roman" pitchFamily="18" charset="0"/>
              </a:rPr>
              <a:t>when </a:t>
            </a:r>
            <a:r>
              <a:rPr lang="en-US" sz="1400" i="1" dirty="0">
                <a:solidFill>
                  <a:srgbClr val="002060"/>
                </a:solidFill>
                <a:latin typeface="Times New Roman" pitchFamily="18" charset="0"/>
                <a:cs typeface="Times New Roman" pitchFamily="18" charset="0"/>
              </a:rPr>
              <a:t>the Defendant is propagating in the advertisement that there should be no consumption of </a:t>
            </a:r>
            <a:r>
              <a:rPr lang="en-US" sz="1400" i="1" dirty="0" err="1">
                <a:solidFill>
                  <a:srgbClr val="002060"/>
                </a:solidFill>
                <a:latin typeface="Times New Roman" pitchFamily="18" charset="0"/>
                <a:cs typeface="Times New Roman" pitchFamily="18" charset="0"/>
              </a:rPr>
              <a:t>Chayawanprash</a:t>
            </a:r>
            <a:r>
              <a:rPr lang="en-US" sz="1400" i="1" dirty="0">
                <a:solidFill>
                  <a:srgbClr val="002060"/>
                </a:solidFill>
                <a:latin typeface="Times New Roman" pitchFamily="18" charset="0"/>
                <a:cs typeface="Times New Roman" pitchFamily="18" charset="0"/>
              </a:rPr>
              <a:t> during the summer months, it is also propagating that the Plaintiff's </a:t>
            </a:r>
            <a:r>
              <a:rPr lang="en-US" sz="1400" i="1" dirty="0" err="1">
                <a:solidFill>
                  <a:srgbClr val="002060"/>
                </a:solidFill>
                <a:latin typeface="Times New Roman" pitchFamily="18" charset="0"/>
                <a:cs typeface="Times New Roman" pitchFamily="18" charset="0"/>
              </a:rPr>
              <a:t>Chayawanprash</a:t>
            </a:r>
            <a:r>
              <a:rPr lang="en-US" sz="1400" i="1" dirty="0">
                <a:solidFill>
                  <a:srgbClr val="002060"/>
                </a:solidFill>
                <a:latin typeface="Times New Roman" pitchFamily="18" charset="0"/>
                <a:cs typeface="Times New Roman" pitchFamily="18" charset="0"/>
              </a:rPr>
              <a:t> should not also be taken during the summer months as it is not good for health and instead </a:t>
            </a:r>
            <a:r>
              <a:rPr lang="en-US" sz="1400" i="1" dirty="0" err="1">
                <a:solidFill>
                  <a:srgbClr val="002060"/>
                </a:solidFill>
                <a:latin typeface="Times New Roman" pitchFamily="18" charset="0"/>
                <a:cs typeface="Times New Roman" pitchFamily="18" charset="0"/>
              </a:rPr>
              <a:t>Amritprash</a:t>
            </a:r>
            <a:r>
              <a:rPr lang="en-US" sz="1400" i="1" dirty="0">
                <a:solidFill>
                  <a:srgbClr val="002060"/>
                </a:solidFill>
                <a:latin typeface="Times New Roman" pitchFamily="18" charset="0"/>
                <a:cs typeface="Times New Roman" pitchFamily="18" charset="0"/>
              </a:rPr>
              <a:t>, which is the Defendant's product, should be taken. Such an advertisement is clearly disparaging to the product of the Plaintiff as there is an element of insinuation present in the said advertisement</a:t>
            </a:r>
            <a:r>
              <a:rPr lang="en-US" sz="1400" i="1" dirty="0" smtClean="0">
                <a:solidFill>
                  <a:srgbClr val="002060"/>
                </a:solidFill>
                <a:latin typeface="Times New Roman" pitchFamily="18" charset="0"/>
                <a:cs typeface="Times New Roman" pitchFamily="18" charset="0"/>
              </a:rPr>
              <a:t>.</a:t>
            </a:r>
            <a:r>
              <a:rPr lang="en-US" sz="1400" b="1" i="1" dirty="0" smtClean="0">
                <a:solidFill>
                  <a:srgbClr val="002060"/>
                </a:solidFill>
                <a:latin typeface="Times New Roman" pitchFamily="18" charset="0"/>
                <a:cs typeface="Times New Roman" pitchFamily="18" charset="0"/>
              </a:rPr>
              <a:t>”</a:t>
            </a:r>
            <a:endParaRPr lang="en-US" sz="1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1288475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610600" cy="411162"/>
          </a:xfrm>
        </p:spPr>
        <p:txBody>
          <a:bodyPr>
            <a:normAutofit/>
          </a:bodyPr>
          <a:lstStyle/>
          <a:p>
            <a:pPr algn="l"/>
            <a:r>
              <a:rPr lang="en-US" sz="1800" i="1" dirty="0" smtClean="0">
                <a:solidFill>
                  <a:srgbClr val="C00000"/>
                </a:solidFill>
                <a:latin typeface="Times New Roman" pitchFamily="18" charset="0"/>
                <a:cs typeface="Times New Roman" pitchFamily="18" charset="0"/>
              </a:rPr>
              <a:t>Contd..</a:t>
            </a:r>
            <a:endParaRPr lang="en-US" sz="1800"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610600" cy="6019800"/>
          </a:xfrm>
        </p:spPr>
        <p:txBody>
          <a:bodyPr>
            <a:normAutofit/>
          </a:bodyPr>
          <a:lstStyle/>
          <a:p>
            <a:pPr algn="just">
              <a:spcBef>
                <a:spcPts val="1000"/>
              </a:spcBef>
            </a:pPr>
            <a:r>
              <a:rPr lang="en-US" sz="1400" dirty="0">
                <a:solidFill>
                  <a:srgbClr val="002060"/>
                </a:solidFill>
                <a:latin typeface="Times New Roman" pitchFamily="18" charset="0"/>
                <a:cs typeface="Times New Roman" pitchFamily="18" charset="0"/>
              </a:rPr>
              <a:t>The position of law in respect of disparaging advertisements of rival products is well </a:t>
            </a:r>
            <a:r>
              <a:rPr lang="en-US" sz="1400" dirty="0" smtClean="0">
                <a:solidFill>
                  <a:srgbClr val="002060"/>
                </a:solidFill>
                <a:latin typeface="Times New Roman" pitchFamily="18" charset="0"/>
                <a:cs typeface="Times New Roman" pitchFamily="18" charset="0"/>
              </a:rPr>
              <a:t>settled. The </a:t>
            </a:r>
            <a:r>
              <a:rPr lang="en-US" sz="1400" dirty="0">
                <a:solidFill>
                  <a:srgbClr val="002060"/>
                </a:solidFill>
                <a:latin typeface="Times New Roman" pitchFamily="18" charset="0"/>
                <a:cs typeface="Times New Roman" pitchFamily="18" charset="0"/>
              </a:rPr>
              <a:t>said position of law is as under:- </a:t>
            </a:r>
            <a:endParaRPr lang="en-US" sz="1400" dirty="0" smtClean="0">
              <a:solidFill>
                <a:srgbClr val="002060"/>
              </a:solidFill>
              <a:latin typeface="Times New Roman" pitchFamily="18" charset="0"/>
              <a:cs typeface="Times New Roman" pitchFamily="18" charset="0"/>
            </a:endParaRPr>
          </a:p>
          <a:p>
            <a:pPr marL="914400" indent="-400050" algn="just">
              <a:spcBef>
                <a:spcPts val="1000"/>
              </a:spcBef>
              <a:buAutoNum type="romanUcPeriod"/>
            </a:pPr>
            <a:r>
              <a:rPr lang="en-US" sz="1400" dirty="0" smtClean="0">
                <a:solidFill>
                  <a:srgbClr val="002060"/>
                </a:solidFill>
                <a:latin typeface="Times New Roman" pitchFamily="18" charset="0"/>
                <a:cs typeface="Times New Roman" pitchFamily="18" charset="0"/>
              </a:rPr>
              <a:t>A </a:t>
            </a:r>
            <a:r>
              <a:rPr lang="en-US" sz="1400" dirty="0">
                <a:solidFill>
                  <a:srgbClr val="002060"/>
                </a:solidFill>
                <a:latin typeface="Times New Roman" pitchFamily="18" charset="0"/>
                <a:cs typeface="Times New Roman" pitchFamily="18" charset="0"/>
              </a:rPr>
              <a:t>tradesman is entitled to declare his goods to be best in the words even though the declaration is untrue</a:t>
            </a:r>
            <a:r>
              <a:rPr lang="en-US" sz="1400" dirty="0" smtClean="0">
                <a:solidFill>
                  <a:srgbClr val="002060"/>
                </a:solidFill>
                <a:latin typeface="Times New Roman" pitchFamily="18" charset="0"/>
                <a:cs typeface="Times New Roman" pitchFamily="18" charset="0"/>
              </a:rPr>
              <a:t>.</a:t>
            </a:r>
          </a:p>
          <a:p>
            <a:pPr marL="914400" indent="-400050" algn="just">
              <a:spcBef>
                <a:spcPts val="1000"/>
              </a:spcBef>
              <a:buAutoNum type="romanUcPeriod"/>
            </a:pPr>
            <a:r>
              <a:rPr lang="en-US" sz="1400" dirty="0" smtClean="0">
                <a:solidFill>
                  <a:srgbClr val="002060"/>
                </a:solidFill>
                <a:latin typeface="Times New Roman" pitchFamily="18" charset="0"/>
                <a:cs typeface="Times New Roman" pitchFamily="18" charset="0"/>
              </a:rPr>
              <a:t> He </a:t>
            </a:r>
            <a:r>
              <a:rPr lang="en-US" sz="1400" dirty="0">
                <a:solidFill>
                  <a:srgbClr val="002060"/>
                </a:solidFill>
                <a:latin typeface="Times New Roman" pitchFamily="18" charset="0"/>
                <a:cs typeface="Times New Roman" pitchFamily="18" charset="0"/>
              </a:rPr>
              <a:t>can also say that my goods are better than his competitors, even though such statement is untrue</a:t>
            </a:r>
            <a:r>
              <a:rPr lang="en-US" sz="1400" dirty="0" smtClean="0">
                <a:solidFill>
                  <a:srgbClr val="002060"/>
                </a:solidFill>
                <a:latin typeface="Times New Roman" pitchFamily="18" charset="0"/>
                <a:cs typeface="Times New Roman" pitchFamily="18" charset="0"/>
              </a:rPr>
              <a:t>.</a:t>
            </a:r>
          </a:p>
          <a:p>
            <a:pPr marL="914400" indent="-400050" algn="just">
              <a:spcBef>
                <a:spcPts val="1000"/>
              </a:spcBef>
              <a:buAutoNum type="romanUcPeriod"/>
            </a:pPr>
            <a:r>
              <a:rPr lang="en-US" sz="1400" dirty="0" smtClean="0">
                <a:solidFill>
                  <a:srgbClr val="002060"/>
                </a:solidFill>
                <a:latin typeface="Times New Roman" pitchFamily="18" charset="0"/>
                <a:cs typeface="Times New Roman" pitchFamily="18" charset="0"/>
              </a:rPr>
              <a:t> For </a:t>
            </a:r>
            <a:r>
              <a:rPr lang="en-US" sz="1400" dirty="0">
                <a:solidFill>
                  <a:srgbClr val="002060"/>
                </a:solidFill>
                <a:latin typeface="Times New Roman" pitchFamily="18" charset="0"/>
                <a:cs typeface="Times New Roman" pitchFamily="18" charset="0"/>
              </a:rPr>
              <a:t>the purpose of saying that his goods are the best in the world of his goods are better than his competitors he can even compare the advantages of his goods over the goods of the others. </a:t>
            </a:r>
            <a:endParaRPr lang="en-US" sz="1400" dirty="0" smtClean="0">
              <a:solidFill>
                <a:srgbClr val="002060"/>
              </a:solidFill>
              <a:latin typeface="Times New Roman" pitchFamily="18" charset="0"/>
              <a:cs typeface="Times New Roman" pitchFamily="18" charset="0"/>
            </a:endParaRPr>
          </a:p>
          <a:p>
            <a:pPr marL="914400" indent="-400050" algn="just">
              <a:spcBef>
                <a:spcPts val="1000"/>
              </a:spcBef>
              <a:buAutoNum type="romanUcPeriod"/>
            </a:pPr>
            <a:r>
              <a:rPr lang="en-US" sz="1400" dirty="0" smtClean="0">
                <a:solidFill>
                  <a:srgbClr val="002060"/>
                </a:solidFill>
                <a:latin typeface="Times New Roman" pitchFamily="18" charset="0"/>
                <a:cs typeface="Times New Roman" pitchFamily="18" charset="0"/>
              </a:rPr>
              <a:t> </a:t>
            </a:r>
            <a:r>
              <a:rPr lang="en-US" sz="1400" dirty="0">
                <a:solidFill>
                  <a:srgbClr val="002060"/>
                </a:solidFill>
                <a:latin typeface="Times New Roman" pitchFamily="18" charset="0"/>
                <a:cs typeface="Times New Roman" pitchFamily="18" charset="0"/>
              </a:rPr>
              <a:t>He, however, cannot while saying his goods are better than his competitors, say that his competitors, goods are bad</a:t>
            </a:r>
            <a:r>
              <a:rPr lang="en-US" sz="1400" dirty="0" smtClean="0">
                <a:solidFill>
                  <a:srgbClr val="002060"/>
                </a:solidFill>
                <a:latin typeface="Times New Roman" pitchFamily="18" charset="0"/>
                <a:cs typeface="Times New Roman" pitchFamily="18" charset="0"/>
              </a:rPr>
              <a:t>.</a:t>
            </a:r>
          </a:p>
          <a:p>
            <a:pPr marL="914400" indent="-400050" algn="just">
              <a:spcBef>
                <a:spcPts val="1000"/>
              </a:spcBef>
              <a:buAutoNum type="romanUcPeriod"/>
            </a:pPr>
            <a:r>
              <a:rPr lang="en-US" sz="1400" dirty="0" smtClean="0">
                <a:solidFill>
                  <a:srgbClr val="002060"/>
                </a:solidFill>
                <a:latin typeface="Times New Roman" pitchFamily="18" charset="0"/>
                <a:cs typeface="Times New Roman" pitchFamily="18" charset="0"/>
              </a:rPr>
              <a:t> If </a:t>
            </a:r>
            <a:r>
              <a:rPr lang="en-US" sz="1400" dirty="0">
                <a:solidFill>
                  <a:srgbClr val="002060"/>
                </a:solidFill>
                <a:latin typeface="Times New Roman" pitchFamily="18" charset="0"/>
                <a:cs typeface="Times New Roman" pitchFamily="18" charset="0"/>
              </a:rPr>
              <a:t>there is no defamation, to the goods or to the manufacturer of such goods no action lies, but if there is such defamation, an action lies and if an action lies for recovery of damages for defamation, then the court is also competent to grant an order of injunction restraining repetition of such defamation</a:t>
            </a:r>
            <a:r>
              <a:rPr lang="en-US" sz="1400" dirty="0" smtClean="0">
                <a:solidFill>
                  <a:srgbClr val="002060"/>
                </a:solidFill>
                <a:latin typeface="Times New Roman" pitchFamily="18" charset="0"/>
                <a:cs typeface="Times New Roman" pitchFamily="18" charset="0"/>
              </a:rPr>
              <a:t>.</a:t>
            </a:r>
          </a:p>
          <a:p>
            <a:pPr algn="just">
              <a:spcBef>
                <a:spcPts val="1000"/>
              </a:spcBef>
            </a:pPr>
            <a:r>
              <a:rPr lang="en-US" sz="1400" dirty="0" smtClean="0">
                <a:solidFill>
                  <a:srgbClr val="002060"/>
                </a:solidFill>
                <a:latin typeface="Times New Roman" pitchFamily="18" charset="0"/>
                <a:cs typeface="Times New Roman" pitchFamily="18" charset="0"/>
              </a:rPr>
              <a:t>Although</a:t>
            </a:r>
            <a:r>
              <a:rPr lang="en-US" sz="1400" dirty="0">
                <a:solidFill>
                  <a:srgbClr val="002060"/>
                </a:solidFill>
                <a:latin typeface="Times New Roman" pitchFamily="18" charset="0"/>
                <a:cs typeface="Times New Roman" pitchFamily="18" charset="0"/>
              </a:rPr>
              <a:t>, a tradesman is entitled to make an untrue declaration that his goods are the best, better than his competitors, and for that purpose can even compare the advantages of his goods over the goods of the others; he cannot say that his competitors' goods are bad. </a:t>
            </a:r>
            <a:endParaRPr lang="en-US" sz="1400" dirty="0" smtClean="0">
              <a:solidFill>
                <a:srgbClr val="002060"/>
              </a:solidFill>
              <a:latin typeface="Times New Roman" pitchFamily="18" charset="0"/>
              <a:cs typeface="Times New Roman" pitchFamily="18" charset="0"/>
            </a:endParaRPr>
          </a:p>
          <a:p>
            <a:pPr algn="just">
              <a:spcBef>
                <a:spcPts val="1000"/>
              </a:spcBef>
            </a:pPr>
            <a:r>
              <a:rPr lang="en-US" sz="1400" dirty="0" smtClean="0">
                <a:solidFill>
                  <a:srgbClr val="002060"/>
                </a:solidFill>
                <a:latin typeface="Times New Roman" pitchFamily="18" charset="0"/>
                <a:cs typeface="Times New Roman" pitchFamily="18" charset="0"/>
              </a:rPr>
              <a:t>Further</a:t>
            </a:r>
            <a:r>
              <a:rPr lang="en-US" sz="1400" dirty="0">
                <a:solidFill>
                  <a:srgbClr val="002060"/>
                </a:solidFill>
                <a:latin typeface="Times New Roman" pitchFamily="18" charset="0"/>
                <a:cs typeface="Times New Roman" pitchFamily="18" charset="0"/>
              </a:rPr>
              <a:t>, such use generally/specifically of a proprietor's product for a comparison with the rival product of another proprietor violates the first proprietor's intellectual property rights. </a:t>
            </a:r>
            <a:r>
              <a:rPr lang="en-US" sz="1400" dirty="0" smtClean="0">
                <a:solidFill>
                  <a:srgbClr val="002060"/>
                </a:solidFill>
                <a:latin typeface="Times New Roman" pitchFamily="18" charset="0"/>
                <a:cs typeface="Times New Roman" pitchFamily="18" charset="0"/>
              </a:rPr>
              <a:t>But</a:t>
            </a:r>
            <a:r>
              <a:rPr lang="en-US" sz="1400" dirty="0">
                <a:solidFill>
                  <a:srgbClr val="002060"/>
                </a:solidFill>
                <a:latin typeface="Times New Roman" pitchFamily="18" charset="0"/>
                <a:cs typeface="Times New Roman" pitchFamily="18" charset="0"/>
              </a:rPr>
              <a:t>, it a competitor makes the consumer aware of his mistaken impression, the Plaintiff cannot be heard to complain of such action. </a:t>
            </a:r>
            <a:endParaRPr lang="en-US" sz="1400" dirty="0" smtClean="0">
              <a:solidFill>
                <a:srgbClr val="002060"/>
              </a:solidFill>
              <a:latin typeface="Times New Roman" pitchFamily="18" charset="0"/>
              <a:cs typeface="Times New Roman" pitchFamily="18" charset="0"/>
            </a:endParaRPr>
          </a:p>
          <a:p>
            <a:pPr algn="just">
              <a:spcBef>
                <a:spcPts val="1000"/>
              </a:spcBef>
            </a:pPr>
            <a:r>
              <a:rPr lang="en-US" sz="1400" dirty="0" smtClean="0">
                <a:solidFill>
                  <a:srgbClr val="002060"/>
                </a:solidFill>
                <a:latin typeface="Times New Roman" pitchFamily="18" charset="0"/>
                <a:cs typeface="Times New Roman" pitchFamily="18" charset="0"/>
              </a:rPr>
              <a:t>The </a:t>
            </a:r>
            <a:r>
              <a:rPr lang="en-US" sz="1400" dirty="0">
                <a:solidFill>
                  <a:srgbClr val="002060"/>
                </a:solidFill>
                <a:latin typeface="Times New Roman" pitchFamily="18" charset="0"/>
                <a:cs typeface="Times New Roman" pitchFamily="18" charset="0"/>
              </a:rPr>
              <a:t>vast majority of the viewer of the commercial advertisement on electronic media are influenced by the visual advertisements as these have a far reaching influence on the psyche of the people, therefore, discrediting the product of a competitor through commercial would amount to disparagement as has been held by the High Courts and the Supreme Court of India as well as the Law laid down by Courts in U.K. &amp; U.S.A</a:t>
            </a:r>
            <a:r>
              <a:rPr lang="en-US" sz="1400" dirty="0" smtClean="0">
                <a:solidFill>
                  <a:srgbClr val="002060"/>
                </a:solidFill>
                <a:latin typeface="Times New Roman" pitchFamily="18" charset="0"/>
                <a:cs typeface="Times New Roman" pitchFamily="18" charset="0"/>
              </a:rPr>
              <a:t>.</a:t>
            </a:r>
          </a:p>
          <a:p>
            <a:pPr marL="0" indent="0" algn="ctr">
              <a:spcBef>
                <a:spcPts val="1000"/>
              </a:spcBef>
              <a:buNone/>
            </a:pPr>
            <a:r>
              <a:rPr lang="en-US" sz="1400" dirty="0" smtClean="0">
                <a:solidFill>
                  <a:srgbClr val="002060"/>
                </a:solidFill>
                <a:latin typeface="Times New Roman" pitchFamily="18" charset="0"/>
                <a:cs typeface="Times New Roman" pitchFamily="18" charset="0"/>
              </a:rPr>
              <a:t>The End!</a:t>
            </a:r>
            <a:endParaRPr lang="en-US" sz="1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685961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1763</Words>
  <Application>Microsoft Office PowerPoint</Application>
  <PresentationFormat>On-screen Show (4:3)</PresentationFormat>
  <Paragraphs>51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Trademark Dilution:  Comparative Advertisement and Disparagement </vt:lpstr>
      <vt:lpstr>Trademark Dilution</vt:lpstr>
      <vt:lpstr>Comparative Advertisement</vt:lpstr>
      <vt:lpstr>Contd..</vt:lpstr>
      <vt:lpstr>Disparagement</vt:lpstr>
      <vt:lpstr>Contd..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Bharat H. Desai</cp:lastModifiedBy>
  <cp:revision>19</cp:revision>
  <dcterms:created xsi:type="dcterms:W3CDTF">2006-08-16T00:00:00Z</dcterms:created>
  <dcterms:modified xsi:type="dcterms:W3CDTF">2020-03-25T17:19:11Z</dcterms:modified>
</cp:coreProperties>
</file>